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62" r:id="rId3"/>
    <p:sldId id="267" r:id="rId4"/>
    <p:sldId id="265" r:id="rId5"/>
    <p:sldId id="266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2E80E-5638-4B45-AF79-D12464384DF0}" type="datetimeFigureOut">
              <a:rPr lang="en-AU" smtClean="0"/>
              <a:pPr/>
              <a:t>18/09/2012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667F0-E673-408E-93F2-F99268E20F0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667F0-E673-408E-93F2-F99268E20F0C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9899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2087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30390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2257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88154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948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83871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1465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1340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9814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3896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0B9E6-A147-462F-8EF6-38578E8F437C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3742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260251" y="809417"/>
            <a:ext cx="4654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Scaling and Delivery</a:t>
            </a:r>
            <a:endParaRPr lang="en-GB" sz="4000" b="1" dirty="0">
              <a:solidFill>
                <a:schemeClr val="tx1">
                  <a:lumMod val="50000"/>
                  <a:lumOff val="50000"/>
                </a:schemeClr>
              </a:solidFill>
              <a:latin typeface="Garamond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77837" y="3068960"/>
            <a:ext cx="3822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  <a:latin typeface="Garamond" pitchFamily="18" charset="0"/>
              </a:rPr>
              <a:t>What activities?</a:t>
            </a:r>
          </a:p>
          <a:p>
            <a:pPr algn="ctr"/>
            <a:r>
              <a:rPr lang="en-GB" sz="2400" b="1" dirty="0" smtClean="0">
                <a:solidFill>
                  <a:schemeClr val="tx2"/>
                </a:solidFill>
                <a:latin typeface="Garamond" pitchFamily="18" charset="0"/>
              </a:rPr>
              <a:t>What approaches?</a:t>
            </a:r>
          </a:p>
          <a:p>
            <a:pPr algn="ctr"/>
            <a:r>
              <a:rPr lang="en-GB" sz="2400" b="1" dirty="0" smtClean="0">
                <a:solidFill>
                  <a:schemeClr val="tx2"/>
                </a:solidFill>
                <a:latin typeface="Garamond" pitchFamily="18" charset="0"/>
              </a:rPr>
              <a:t>What methods and or tools?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31840" y="508518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Garamond" pitchFamily="18" charset="0"/>
              </a:rPr>
              <a:t>Day – 1  ET-2012-Review Planning Participants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835696" y="2276872"/>
            <a:ext cx="5400000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40432" y="620688"/>
            <a:ext cx="7920000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81565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260648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Garamond" pitchFamily="18" charset="0"/>
              </a:rPr>
              <a:t>What do we scale up / out?</a:t>
            </a:r>
            <a:endParaRPr lang="en-US" i="1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Straight Connector 38"/>
          <p:cNvCxnSpPr/>
          <p:nvPr/>
        </p:nvCxnSpPr>
        <p:spPr>
          <a:xfrm>
            <a:off x="972400" y="1052736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>
            <a:spLocks/>
          </p:cNvSpPr>
          <p:nvPr/>
        </p:nvSpPr>
        <p:spPr bwMode="auto">
          <a:xfrm>
            <a:off x="467544" y="1556792"/>
            <a:ext cx="8064895" cy="1939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US" sz="2800" dirty="0" smtClean="0">
                <a:solidFill>
                  <a:srgbClr val="0000CC"/>
                </a:solidFill>
                <a:latin typeface="Garamond" pitchFamily="18" charset="0"/>
              </a:rPr>
              <a:t>Integrated Innovation: </a:t>
            </a:r>
            <a:r>
              <a:rPr lang="en-US" sz="2800" dirty="0" smtClean="0">
                <a:solidFill>
                  <a:schemeClr val="tx1"/>
                </a:solidFill>
                <a:latin typeface="Garamond" pitchFamily="18" charset="0"/>
              </a:rPr>
              <a:t>Integrated technology combinations that are more effectively targeted on farmer’s real development needs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611560" y="4805164"/>
            <a:ext cx="806752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US" sz="2800" dirty="0" smtClean="0">
                <a:solidFill>
                  <a:schemeClr val="tx1"/>
                </a:solidFill>
                <a:latin typeface="Garamond" pitchFamily="18" charset="0"/>
              </a:rPr>
              <a:t>Impact pathways: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changing socio-economic, biophysical and environmental conditions</a:t>
            </a:r>
          </a:p>
        </p:txBody>
      </p:sp>
    </p:spTree>
    <p:extLst>
      <p:ext uri="{BB962C8B-B14F-4D97-AF65-F5344CB8AC3E}">
        <p14:creationId xmlns:p14="http://schemas.microsoft.com/office/powerpoint/2010/main" xmlns="" val="33507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260648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Garamond" pitchFamily="18" charset="0"/>
              </a:rPr>
              <a:t>What activities</a:t>
            </a:r>
            <a:endParaRPr lang="en-US" i="1" dirty="0">
              <a:solidFill>
                <a:schemeClr val="accent6">
                  <a:lumMod val="75000"/>
                </a:schemeClr>
              </a:solidFill>
              <a:latin typeface="Garamond" pitchFamily="18" charset="0"/>
            </a:endParaRP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Straight Connector 38"/>
          <p:cNvCxnSpPr/>
          <p:nvPr/>
        </p:nvCxnSpPr>
        <p:spPr>
          <a:xfrm>
            <a:off x="971600" y="1412776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>
            <a:spLocks/>
          </p:cNvSpPr>
          <p:nvPr/>
        </p:nvSpPr>
        <p:spPr bwMode="auto">
          <a:xfrm>
            <a:off x="467544" y="1556792"/>
            <a:ext cx="806489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tx1"/>
                </a:solidFill>
                <a:latin typeface="Garamond" pitchFamily="18" charset="0"/>
              </a:rPr>
              <a:t>Programme Site Stratification 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tx1"/>
                </a:solidFill>
                <a:latin typeface="Garamond" pitchFamily="18" charset="0"/>
              </a:rPr>
              <a:t>Project Site Selection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tx1"/>
                </a:solidFill>
                <a:latin typeface="Garamond" pitchFamily="18" charset="0"/>
              </a:rPr>
              <a:t>Action/Research Site characterization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tx1"/>
                </a:solidFill>
                <a:latin typeface="Garamond" pitchFamily="18" charset="0"/>
              </a:rPr>
              <a:t>Intervention Inventory &amp;  characterization </a:t>
            </a:r>
          </a:p>
          <a:p>
            <a:pPr marL="216000" algn="l">
              <a:buFont typeface="Wingdings" pitchFamily="2" charset="2"/>
              <a:buChar char="Ø"/>
            </a:pPr>
            <a:r>
              <a:rPr lang="en-AU" sz="2800" dirty="0" smtClean="0">
                <a:solidFill>
                  <a:schemeClr val="bg1">
                    <a:lumMod val="50000"/>
                  </a:schemeClr>
                </a:solidFill>
                <a:latin typeface="Garamond" pitchFamily="18" charset="0"/>
              </a:rPr>
              <a:t>Identification of indicators and proxies of success</a:t>
            </a:r>
          </a:p>
          <a:p>
            <a:pPr marL="216000" algn="l">
              <a:buFont typeface="Wingdings" pitchFamily="2" charset="2"/>
              <a:buChar char="Ø"/>
            </a:pPr>
            <a:r>
              <a:rPr lang="en-AU" sz="2800" dirty="0" smtClean="0">
                <a:solidFill>
                  <a:schemeClr val="bg1">
                    <a:lumMod val="50000"/>
                  </a:schemeClr>
                </a:solidFill>
                <a:latin typeface="Garamond" pitchFamily="18" charset="0"/>
              </a:rPr>
              <a:t>Indicators prioritization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tx1"/>
                </a:solidFill>
                <a:latin typeface="Garamond" pitchFamily="18" charset="0"/>
              </a:rPr>
              <a:t>Policy advocacy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tx1"/>
                </a:solidFill>
                <a:latin typeface="Garamond" pitchFamily="18" charset="0"/>
              </a:rPr>
              <a:t>Capacity building / strengthening of farming communities</a:t>
            </a:r>
          </a:p>
        </p:txBody>
      </p:sp>
    </p:spTree>
    <p:extLst>
      <p:ext uri="{BB962C8B-B14F-4D97-AF65-F5344CB8AC3E}">
        <p14:creationId xmlns:p14="http://schemas.microsoft.com/office/powerpoint/2010/main" xmlns="" val="33507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260648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Suggested Approaches</a:t>
            </a:r>
            <a:endParaRPr lang="en-US" i="1" dirty="0">
              <a:solidFill>
                <a:schemeClr val="tx1">
                  <a:lumMod val="95000"/>
                  <a:lumOff val="5000"/>
                </a:schemeClr>
              </a:solidFill>
              <a:latin typeface="Garamond" pitchFamily="18" charset="0"/>
            </a:endParaRP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Straight Connector 38"/>
          <p:cNvCxnSpPr/>
          <p:nvPr/>
        </p:nvCxnSpPr>
        <p:spPr>
          <a:xfrm>
            <a:off x="971600" y="1412776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>
            <a:spLocks/>
          </p:cNvSpPr>
          <p:nvPr/>
        </p:nvSpPr>
        <p:spPr bwMode="auto">
          <a:xfrm>
            <a:off x="467544" y="2033042"/>
            <a:ext cx="8064895" cy="3052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0000CC"/>
                </a:solidFill>
                <a:latin typeface="Garamond" pitchFamily="18" charset="0"/>
              </a:rPr>
              <a:t>Participatory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0000CC"/>
                </a:solidFill>
                <a:latin typeface="Garamond" pitchFamily="18" charset="0"/>
              </a:rPr>
              <a:t>System approach </a:t>
            </a:r>
            <a:r>
              <a:rPr lang="en-AU" sz="2400" dirty="0" smtClean="0">
                <a:solidFill>
                  <a:srgbClr val="0000CC"/>
                </a:solidFill>
                <a:latin typeface="Garamond" pitchFamily="18" charset="0"/>
              </a:rPr>
              <a:t>(agricultural &amp; market potentials, population density, etc...)</a:t>
            </a:r>
            <a:endParaRPr lang="en-AU" sz="2800" dirty="0" smtClean="0">
              <a:solidFill>
                <a:srgbClr val="0000CC"/>
              </a:solidFill>
              <a:latin typeface="Garamond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0000CC"/>
                </a:solidFill>
                <a:latin typeface="Garamond" pitchFamily="18" charset="0"/>
              </a:rPr>
              <a:t>Socio-ecological  niche </a:t>
            </a:r>
            <a:r>
              <a:rPr lang="en-AU" sz="2400" dirty="0" smtClean="0">
                <a:solidFill>
                  <a:srgbClr val="0000CC"/>
                </a:solidFill>
                <a:latin typeface="Garamond" pitchFamily="18" charset="0"/>
              </a:rPr>
              <a:t>(agro-ecological, socio-cultural, institutional, economic, &amp; local ecological factors)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0000CC"/>
                </a:solidFill>
                <a:latin typeface="Garamond" pitchFamily="18" charset="0"/>
              </a:rPr>
              <a:t>Integrated system approach </a:t>
            </a:r>
            <a:r>
              <a:rPr lang="en-AU" sz="2400" dirty="0" smtClean="0">
                <a:solidFill>
                  <a:srgbClr val="0000CC"/>
                </a:solidFill>
                <a:latin typeface="Garamond" pitchFamily="18" charset="0"/>
              </a:rPr>
              <a:t>(biophysical, socio-economic, &amp; management)</a:t>
            </a:r>
            <a:endParaRPr lang="en-AU" sz="2800" dirty="0" smtClean="0">
              <a:solidFill>
                <a:srgbClr val="0000CC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7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260648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Methods &amp;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/or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Tools</a:t>
            </a:r>
            <a:endParaRPr lang="en-US" i="1" dirty="0">
              <a:solidFill>
                <a:schemeClr val="tx1">
                  <a:lumMod val="95000"/>
                  <a:lumOff val="5000"/>
                </a:schemeClr>
              </a:solidFill>
              <a:latin typeface="Garamond" pitchFamily="18" charset="0"/>
            </a:endParaRP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Straight Connector 38"/>
          <p:cNvCxnSpPr/>
          <p:nvPr/>
        </p:nvCxnSpPr>
        <p:spPr>
          <a:xfrm>
            <a:off x="971600" y="1412776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>
            <a:spLocks/>
          </p:cNvSpPr>
          <p:nvPr/>
        </p:nvSpPr>
        <p:spPr bwMode="auto">
          <a:xfrm>
            <a:off x="467544" y="1988840"/>
            <a:ext cx="806489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GIS , quick water (spatial analyses)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Baseline survey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Value Chain Assessment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Dynamic Modelling Framework (whole farm business simulator: </a:t>
            </a:r>
            <a:r>
              <a:rPr lang="en-AU" sz="2800" dirty="0" smtClean="0"/>
              <a:t> </a:t>
            </a:r>
            <a:r>
              <a:rPr lang="en-AU" sz="2800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integrated multiple biophysical models that operate at the management unit, the farm and the sub-catchment)</a:t>
            </a:r>
          </a:p>
        </p:txBody>
      </p:sp>
    </p:spTree>
    <p:extLst>
      <p:ext uri="{BB962C8B-B14F-4D97-AF65-F5344CB8AC3E}">
        <p14:creationId xmlns:p14="http://schemas.microsoft.com/office/powerpoint/2010/main" xmlns="" val="33507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260648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Garamond" pitchFamily="18" charset="0"/>
              </a:rPr>
              <a:t>Actors</a:t>
            </a:r>
            <a:endParaRPr lang="en-US" i="1" dirty="0">
              <a:solidFill>
                <a:schemeClr val="accent6">
                  <a:lumMod val="75000"/>
                </a:schemeClr>
              </a:solidFill>
              <a:latin typeface="Garamond" pitchFamily="18" charset="0"/>
            </a:endParaRP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Straight Connector 38"/>
          <p:cNvCxnSpPr/>
          <p:nvPr/>
        </p:nvCxnSpPr>
        <p:spPr>
          <a:xfrm>
            <a:off x="971600" y="1412776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>
            <a:spLocks/>
          </p:cNvSpPr>
          <p:nvPr/>
        </p:nvSpPr>
        <p:spPr bwMode="auto">
          <a:xfrm>
            <a:off x="467544" y="1556792"/>
            <a:ext cx="806489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/>
            <a:r>
              <a:rPr lang="en-AU" sz="2800" dirty="0" smtClean="0">
                <a:latin typeface="Garamond" pitchFamily="18" charset="0"/>
              </a:rPr>
              <a:t>Player actors in scaling up on impact pathways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latin typeface="Garamond" pitchFamily="18" charset="0"/>
              </a:rPr>
              <a:t>Multi stakeholder platform (</a:t>
            </a:r>
            <a:r>
              <a:rPr lang="en-AU" sz="2800" dirty="0" smtClean="0">
                <a:latin typeface="Garamond" pitchFamily="18" charset="0"/>
              </a:rPr>
              <a:t>extension agents, </a:t>
            </a:r>
            <a:r>
              <a:rPr lang="en-AU" sz="2800" dirty="0" smtClean="0">
                <a:latin typeface="Garamond" pitchFamily="18" charset="0"/>
              </a:rPr>
              <a:t>private </a:t>
            </a:r>
            <a:r>
              <a:rPr lang="en-AU" sz="2800" dirty="0" smtClean="0">
                <a:latin typeface="Garamond" pitchFamily="18" charset="0"/>
              </a:rPr>
              <a:t>sector, NARs, NGOs, CGs, Universities, etc</a:t>
            </a:r>
            <a:r>
              <a:rPr lang="en-AU" sz="2800" dirty="0" smtClean="0">
                <a:latin typeface="Garamond" pitchFamily="18" charset="0"/>
              </a:rPr>
              <a:t>..)</a:t>
            </a:r>
          </a:p>
          <a:p>
            <a:pPr algn="l"/>
            <a:endParaRPr lang="en-AU" sz="2800" dirty="0" smtClean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7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205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ILRI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dvalbuena</dc:creator>
  <cp:lastModifiedBy>Naomie</cp:lastModifiedBy>
  <cp:revision>104</cp:revision>
  <dcterms:created xsi:type="dcterms:W3CDTF">2012-09-12T11:27:41Z</dcterms:created>
  <dcterms:modified xsi:type="dcterms:W3CDTF">2012-09-18T05:55:11Z</dcterms:modified>
</cp:coreProperties>
</file>